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5113000" cy="10693400"/>
  <p:notesSz cx="6858000" cy="9144000"/>
  <p:embeddedFontLst>
    <p:embeddedFont>
      <p:font typeface="Arial Narrow" panose="020B0606020202030204" pitchFamily="34" charset="0"/>
      <p:regular r:id="rId4"/>
      <p:bold r:id="rId5"/>
      <p:italic r:id="rId6"/>
      <p:boldItalic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  <p:bold r:id="rId13"/>
    </p:embeddedFont>
    <p:embeddedFont>
      <p:font typeface="Poppins Semi-Bold" panose="020B0600070205080204" charset="0"/>
      <p:regular r:id="rId14"/>
    </p:embeddedFont>
    <p:embeddedFont>
      <p:font typeface="Poppins Ultra-Bold" panose="020B0600070205080204" charset="0"/>
      <p:regular r:id="rId15"/>
    </p:embeddedFont>
    <p:embeddedFont>
      <p:font typeface="Poppins Ultra-Bold Italics" panose="020B060007020508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6A7C"/>
    <a:srgbClr val="FFFFFF"/>
    <a:srgbClr val="FFD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084" autoAdjust="0"/>
  </p:normalViewPr>
  <p:slideViewPr>
    <p:cSldViewPr>
      <p:cViewPr>
        <p:scale>
          <a:sx n="50" d="100"/>
          <a:sy n="50" d="100"/>
        </p:scale>
        <p:origin x="576" y="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CCCE-678E-4F9E-9340-8F0C36FE4EA5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C5B0C-6D67-48DE-975F-2885862E9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5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C5B0C-6D67-48DE-975F-2885862E96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2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sv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25" y="-118567"/>
            <a:ext cx="15116175" cy="10811967"/>
          </a:xfrm>
          <a:custGeom>
            <a:avLst/>
            <a:gdLst/>
            <a:ahLst/>
            <a:cxnLst/>
            <a:rect l="l" t="t" r="r" b="b"/>
            <a:pathLst>
              <a:path w="15116175" h="10696575">
                <a:moveTo>
                  <a:pt x="0" y="0"/>
                </a:moveTo>
                <a:lnTo>
                  <a:pt x="15116175" y="0"/>
                </a:lnTo>
                <a:lnTo>
                  <a:pt x="15116175" y="10696575"/>
                </a:lnTo>
                <a:lnTo>
                  <a:pt x="0" y="10696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204" t="-1068" r="-14229" b="-1025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-5400000" flipH="1">
            <a:off x="9715223" y="2664803"/>
            <a:ext cx="5399582" cy="5439606"/>
          </a:xfrm>
          <a:custGeom>
            <a:avLst/>
            <a:gdLst/>
            <a:ahLst/>
            <a:cxnLst/>
            <a:rect l="l" t="t" r="r" b="b"/>
            <a:pathLst>
              <a:path w="3764481" h="4036977">
                <a:moveTo>
                  <a:pt x="3764481" y="0"/>
                </a:moveTo>
                <a:lnTo>
                  <a:pt x="0" y="0"/>
                </a:lnTo>
                <a:lnTo>
                  <a:pt x="0" y="4036977"/>
                </a:lnTo>
                <a:lnTo>
                  <a:pt x="3764481" y="4036977"/>
                </a:lnTo>
                <a:lnTo>
                  <a:pt x="3764481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0" y="-135535"/>
            <a:ext cx="5575300" cy="1097280"/>
          </a:xfrm>
          <a:custGeom>
            <a:avLst/>
            <a:gdLst/>
            <a:ahLst/>
            <a:cxnLst/>
            <a:rect l="l" t="t" r="r" b="b"/>
            <a:pathLst>
              <a:path w="6048000" h="2617135">
                <a:moveTo>
                  <a:pt x="0" y="0"/>
                </a:moveTo>
                <a:lnTo>
                  <a:pt x="6048000" y="0"/>
                </a:lnTo>
                <a:lnTo>
                  <a:pt x="6048000" y="2617134"/>
                </a:lnTo>
                <a:lnTo>
                  <a:pt x="0" y="26171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0" y="2392218"/>
            <a:ext cx="11879212" cy="5155703"/>
            <a:chOff x="0" y="0"/>
            <a:chExt cx="3010171" cy="12259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10171" cy="1225915"/>
            </a:xfrm>
            <a:custGeom>
              <a:avLst/>
              <a:gdLst/>
              <a:ahLst/>
              <a:cxnLst/>
              <a:rect l="l" t="t" r="r" b="b"/>
              <a:pathLst>
                <a:path w="3010171" h="1225915">
                  <a:moveTo>
                    <a:pt x="0" y="0"/>
                  </a:moveTo>
                  <a:lnTo>
                    <a:pt x="3010171" y="0"/>
                  </a:lnTo>
                  <a:lnTo>
                    <a:pt x="3010171" y="1225915"/>
                  </a:lnTo>
                  <a:lnTo>
                    <a:pt x="0" y="1225915"/>
                  </a:lnTo>
                  <a:close/>
                </a:path>
              </a:pathLst>
            </a:custGeom>
            <a:solidFill>
              <a:srgbClr val="286A7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797818" y="2422421"/>
            <a:ext cx="4155118" cy="400568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-156812" y="-5088"/>
              <a:ext cx="6663624" cy="6360176"/>
            </a:xfrm>
            <a:custGeom>
              <a:avLst/>
              <a:gdLst/>
              <a:ahLst/>
              <a:cxnLst/>
              <a:rect l="l" t="t" r="r" b="b"/>
              <a:pathLst>
                <a:path w="6663624" h="6360176">
                  <a:moveTo>
                    <a:pt x="3331812" y="5088"/>
                  </a:moveTo>
                  <a:lnTo>
                    <a:pt x="3331812" y="5088"/>
                  </a:lnTo>
                  <a:cubicBezTo>
                    <a:pt x="2194111" y="0"/>
                    <a:pt x="1140649" y="604036"/>
                    <a:pt x="570324" y="1588475"/>
                  </a:cubicBezTo>
                  <a:cubicBezTo>
                    <a:pt x="0" y="2572913"/>
                    <a:pt x="0" y="3787263"/>
                    <a:pt x="570324" y="4771701"/>
                  </a:cubicBezTo>
                  <a:cubicBezTo>
                    <a:pt x="1140649" y="5756140"/>
                    <a:pt x="2194111" y="6360176"/>
                    <a:pt x="3331812" y="6355088"/>
                  </a:cubicBezTo>
                  <a:cubicBezTo>
                    <a:pt x="4469513" y="6360176"/>
                    <a:pt x="5522976" y="5756140"/>
                    <a:pt x="6093300" y="4771701"/>
                  </a:cubicBezTo>
                  <a:cubicBezTo>
                    <a:pt x="6663624" y="3787263"/>
                    <a:pt x="6663624" y="2572913"/>
                    <a:pt x="6093300" y="1588475"/>
                  </a:cubicBezTo>
                  <a:cubicBezTo>
                    <a:pt x="5522976" y="604036"/>
                    <a:pt x="4469513" y="0"/>
                    <a:pt x="3331812" y="5088"/>
                  </a:cubicBezTo>
                  <a:close/>
                </a:path>
              </a:pathLst>
            </a:custGeom>
            <a:solidFill>
              <a:srgbClr val="286A7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284320" y="415956"/>
              <a:ext cx="5781360" cy="5518089"/>
            </a:xfrm>
            <a:custGeom>
              <a:avLst/>
              <a:gdLst/>
              <a:ahLst/>
              <a:cxnLst/>
              <a:rect l="l" t="t" r="r" b="b"/>
              <a:pathLst>
                <a:path w="5781360" h="5518089">
                  <a:moveTo>
                    <a:pt x="2890680" y="4414"/>
                  </a:moveTo>
                  <a:cubicBezTo>
                    <a:pt x="1903611" y="0"/>
                    <a:pt x="989627" y="524062"/>
                    <a:pt x="494813" y="1378160"/>
                  </a:cubicBezTo>
                  <a:cubicBezTo>
                    <a:pt x="0" y="2232259"/>
                    <a:pt x="0" y="3285829"/>
                    <a:pt x="494813" y="4139928"/>
                  </a:cubicBezTo>
                  <a:cubicBezTo>
                    <a:pt x="989627" y="4994026"/>
                    <a:pt x="1903611" y="5518088"/>
                    <a:pt x="2890680" y="5513674"/>
                  </a:cubicBezTo>
                  <a:cubicBezTo>
                    <a:pt x="3877749" y="5518088"/>
                    <a:pt x="4791733" y="4994026"/>
                    <a:pt x="5286547" y="4139928"/>
                  </a:cubicBezTo>
                  <a:cubicBezTo>
                    <a:pt x="5781360" y="3285829"/>
                    <a:pt x="5781360" y="2232259"/>
                    <a:pt x="5286547" y="1378161"/>
                  </a:cubicBezTo>
                  <a:cubicBezTo>
                    <a:pt x="4791733" y="524062"/>
                    <a:pt x="3877749" y="0"/>
                    <a:pt x="2890680" y="4414"/>
                  </a:cubicBezTo>
                  <a:close/>
                </a:path>
              </a:pathLst>
            </a:custGeom>
            <a:blipFill>
              <a:blip r:embed="rId7"/>
              <a:stretch>
                <a:fillRect l="223" t="-3774" r="223" b="-706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3" name="Freeform 13"/>
          <p:cNvSpPr/>
          <p:nvPr/>
        </p:nvSpPr>
        <p:spPr>
          <a:xfrm>
            <a:off x="9780203" y="2408945"/>
            <a:ext cx="4164277" cy="4060394"/>
          </a:xfrm>
          <a:custGeom>
            <a:avLst/>
            <a:gdLst/>
            <a:ahLst/>
            <a:cxnLst/>
            <a:rect l="l" t="t" r="r" b="b"/>
            <a:pathLst>
              <a:path w="6664626" h="6664626">
                <a:moveTo>
                  <a:pt x="0" y="0"/>
                </a:moveTo>
                <a:lnTo>
                  <a:pt x="6664626" y="0"/>
                </a:lnTo>
                <a:lnTo>
                  <a:pt x="6664626" y="6664626"/>
                </a:lnTo>
                <a:lnTo>
                  <a:pt x="0" y="66646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Freeform 14"/>
          <p:cNvSpPr/>
          <p:nvPr/>
        </p:nvSpPr>
        <p:spPr>
          <a:xfrm>
            <a:off x="460798" y="7638400"/>
            <a:ext cx="570224" cy="570224"/>
          </a:xfrm>
          <a:custGeom>
            <a:avLst/>
            <a:gdLst/>
            <a:ahLst/>
            <a:cxnLst/>
            <a:rect l="l" t="t" r="r" b="b"/>
            <a:pathLst>
              <a:path w="570224" h="570224">
                <a:moveTo>
                  <a:pt x="0" y="0"/>
                </a:moveTo>
                <a:lnTo>
                  <a:pt x="570224" y="0"/>
                </a:lnTo>
                <a:lnTo>
                  <a:pt x="570224" y="570224"/>
                </a:lnTo>
                <a:lnTo>
                  <a:pt x="0" y="5702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5" name="Freeform 15"/>
          <p:cNvSpPr/>
          <p:nvPr/>
        </p:nvSpPr>
        <p:spPr>
          <a:xfrm>
            <a:off x="5341320" y="7701773"/>
            <a:ext cx="600622" cy="599871"/>
          </a:xfrm>
          <a:custGeom>
            <a:avLst/>
            <a:gdLst/>
            <a:ahLst/>
            <a:cxnLst/>
            <a:rect l="l" t="t" r="r" b="b"/>
            <a:pathLst>
              <a:path w="600622" h="599871">
                <a:moveTo>
                  <a:pt x="0" y="0"/>
                </a:moveTo>
                <a:lnTo>
                  <a:pt x="600622" y="0"/>
                </a:lnTo>
                <a:lnTo>
                  <a:pt x="600622" y="599871"/>
                </a:lnTo>
                <a:lnTo>
                  <a:pt x="0" y="5998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6" name="Freeform 16"/>
          <p:cNvSpPr/>
          <p:nvPr/>
        </p:nvSpPr>
        <p:spPr>
          <a:xfrm>
            <a:off x="9330329" y="8318500"/>
            <a:ext cx="2145021" cy="2084730"/>
          </a:xfrm>
          <a:custGeom>
            <a:avLst/>
            <a:gdLst/>
            <a:ahLst/>
            <a:cxnLst/>
            <a:rect l="l" t="t" r="r" b="b"/>
            <a:pathLst>
              <a:path w="2145021" h="2084730">
                <a:moveTo>
                  <a:pt x="0" y="0"/>
                </a:moveTo>
                <a:lnTo>
                  <a:pt x="2145021" y="0"/>
                </a:lnTo>
                <a:lnTo>
                  <a:pt x="2145021" y="2084730"/>
                </a:lnTo>
                <a:lnTo>
                  <a:pt x="0" y="208473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6458" t="-6752" r="-5650" b="-8598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7" name="TextBox 17"/>
          <p:cNvSpPr txBox="1"/>
          <p:nvPr/>
        </p:nvSpPr>
        <p:spPr>
          <a:xfrm>
            <a:off x="1206521" y="7821507"/>
            <a:ext cx="620292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500" dirty="0">
                <a:solidFill>
                  <a:srgbClr val="FFC000"/>
                </a:solidFill>
                <a:latin typeface="Poppins"/>
              </a:rPr>
              <a:t>Friday, 20 October, 2023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108396" y="7777968"/>
            <a:ext cx="6202925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500" b="1" dirty="0">
                <a:solidFill>
                  <a:srgbClr val="FFD03B"/>
                </a:solidFill>
                <a:latin typeface="Poppins"/>
              </a:rPr>
              <a:t>1.00 PM - 2.00 PM 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9037722" y="7654143"/>
            <a:ext cx="2842517" cy="533400"/>
            <a:chOff x="0" y="0"/>
            <a:chExt cx="569524" cy="106872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569524" cy="106872"/>
            </a:xfrm>
            <a:custGeom>
              <a:avLst/>
              <a:gdLst/>
              <a:ahLst/>
              <a:cxnLst/>
              <a:rect l="l" t="t" r="r" b="b"/>
              <a:pathLst>
                <a:path w="569524" h="106872">
                  <a:moveTo>
                    <a:pt x="0" y="0"/>
                  </a:moveTo>
                  <a:lnTo>
                    <a:pt x="569524" y="0"/>
                  </a:lnTo>
                  <a:lnTo>
                    <a:pt x="569524" y="106872"/>
                  </a:lnTo>
                  <a:lnTo>
                    <a:pt x="0" y="106872"/>
                  </a:lnTo>
                  <a:close/>
                </a:path>
              </a:pathLst>
            </a:custGeom>
            <a:solidFill>
              <a:srgbClr val="286A7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95250"/>
              <a:ext cx="812800" cy="908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677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3684933" y="48126"/>
            <a:ext cx="1747836" cy="831985"/>
          </a:xfrm>
          <a:custGeom>
            <a:avLst/>
            <a:gdLst/>
            <a:ahLst/>
            <a:cxnLst/>
            <a:rect l="l" t="t" r="r" b="b"/>
            <a:pathLst>
              <a:path w="1747836" h="831985">
                <a:moveTo>
                  <a:pt x="0" y="0"/>
                </a:moveTo>
                <a:lnTo>
                  <a:pt x="1747836" y="0"/>
                </a:lnTo>
                <a:lnTo>
                  <a:pt x="1747836" y="831985"/>
                </a:lnTo>
                <a:lnTo>
                  <a:pt x="0" y="83198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29" name="Freeform 29"/>
          <p:cNvSpPr/>
          <p:nvPr/>
        </p:nvSpPr>
        <p:spPr>
          <a:xfrm>
            <a:off x="274804" y="-292100"/>
            <a:ext cx="1512437" cy="1512437"/>
          </a:xfrm>
          <a:custGeom>
            <a:avLst/>
            <a:gdLst/>
            <a:ahLst/>
            <a:cxnLst/>
            <a:rect l="l" t="t" r="r" b="b"/>
            <a:pathLst>
              <a:path w="1512437" h="1512437">
                <a:moveTo>
                  <a:pt x="0" y="0"/>
                </a:moveTo>
                <a:lnTo>
                  <a:pt x="1512437" y="0"/>
                </a:lnTo>
                <a:lnTo>
                  <a:pt x="1512437" y="1512437"/>
                </a:lnTo>
                <a:lnTo>
                  <a:pt x="0" y="15124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0" name="Freeform 30"/>
          <p:cNvSpPr/>
          <p:nvPr/>
        </p:nvSpPr>
        <p:spPr>
          <a:xfrm>
            <a:off x="1880240" y="-85355"/>
            <a:ext cx="1924086" cy="1082299"/>
          </a:xfrm>
          <a:custGeom>
            <a:avLst/>
            <a:gdLst/>
            <a:ahLst/>
            <a:cxnLst/>
            <a:rect l="l" t="t" r="r" b="b"/>
            <a:pathLst>
              <a:path w="1924086" h="1082299">
                <a:moveTo>
                  <a:pt x="0" y="0"/>
                </a:moveTo>
                <a:lnTo>
                  <a:pt x="1924087" y="0"/>
                </a:lnTo>
                <a:lnTo>
                  <a:pt x="1924087" y="1082299"/>
                </a:lnTo>
                <a:lnTo>
                  <a:pt x="0" y="108229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1" name="TextBox 31"/>
          <p:cNvSpPr txBox="1"/>
          <p:nvPr/>
        </p:nvSpPr>
        <p:spPr>
          <a:xfrm>
            <a:off x="403438" y="2400048"/>
            <a:ext cx="8196107" cy="271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00"/>
              </a:lnSpc>
            </a:pP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Ultra-Bold Italics"/>
              </a:rPr>
              <a:t>Aspergillus</a:t>
            </a:r>
            <a:r>
              <a:rPr lang="en-US" sz="4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Ultra-Bold"/>
              </a:rPr>
              <a:t> Biotechnology : Traditional Fermentation and its Application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5566" y="5522823"/>
            <a:ext cx="2600848" cy="285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0"/>
              </a:lnSpc>
            </a:pPr>
            <a:r>
              <a:rPr lang="en-US" sz="2800" dirty="0">
                <a:solidFill>
                  <a:srgbClr val="FFFFFF"/>
                </a:solidFill>
                <a:latin typeface="Poppins"/>
              </a:rPr>
              <a:t>By :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42891" y="5422900"/>
            <a:ext cx="814813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en-US" sz="3600" i="1" dirty="0">
                <a:solidFill>
                  <a:srgbClr val="FFD03B"/>
                </a:solidFill>
                <a:latin typeface="Poppins Semi-Bold"/>
              </a:rPr>
              <a:t>Professor Ken-</a:t>
            </a:r>
            <a:r>
              <a:rPr lang="en-US" sz="3600" i="1" dirty="0" err="1">
                <a:solidFill>
                  <a:srgbClr val="FFD03B"/>
                </a:solidFill>
                <a:latin typeface="Poppins Semi-Bold"/>
              </a:rPr>
              <a:t>Ichi</a:t>
            </a:r>
            <a:r>
              <a:rPr lang="en-US" sz="3600" i="1" dirty="0">
                <a:solidFill>
                  <a:srgbClr val="FFD03B"/>
                </a:solidFill>
                <a:latin typeface="Poppins Semi-Bold"/>
              </a:rPr>
              <a:t> </a:t>
            </a:r>
            <a:r>
              <a:rPr lang="en-US" sz="3600" i="1" cap="all" dirty="0" err="1">
                <a:solidFill>
                  <a:srgbClr val="FFD03B"/>
                </a:solidFill>
                <a:latin typeface="Poppins Semi-Bold"/>
              </a:rPr>
              <a:t>Kusumoto</a:t>
            </a:r>
            <a:endParaRPr lang="en-US" sz="3600" i="1" cap="all" dirty="0">
              <a:solidFill>
                <a:srgbClr val="FFD03B"/>
              </a:solidFill>
              <a:latin typeface="Poppins Semi-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26734" y="6032500"/>
            <a:ext cx="11452477" cy="14693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00"/>
              </a:lnSpc>
            </a:pPr>
            <a:r>
              <a:rPr lang="en-US" sz="2800" dirty="0">
                <a:solidFill>
                  <a:srgbClr val="FFFFFF"/>
                </a:solidFill>
                <a:latin typeface="Poppins"/>
              </a:rPr>
              <a:t>Donated lab of breeding engineering for </a:t>
            </a:r>
            <a:r>
              <a:rPr lang="en-US" sz="2800" dirty="0" err="1">
                <a:solidFill>
                  <a:srgbClr val="FFFFFF"/>
                </a:solidFill>
                <a:latin typeface="Poppins"/>
              </a:rPr>
              <a:t>koji</a:t>
            </a:r>
            <a:r>
              <a:rPr lang="en-US" sz="2800" dirty="0">
                <a:solidFill>
                  <a:srgbClr val="FFFFFF"/>
                </a:solidFill>
                <a:latin typeface="Poppins"/>
              </a:rPr>
              <a:t> mold, </a:t>
            </a:r>
            <a:br>
              <a:rPr lang="en-US" sz="2800" dirty="0">
                <a:solidFill>
                  <a:srgbClr val="FFFFFF"/>
                </a:solidFill>
                <a:latin typeface="Poppins"/>
              </a:rPr>
            </a:br>
            <a:r>
              <a:rPr lang="en-US" sz="2800" dirty="0">
                <a:solidFill>
                  <a:srgbClr val="FFFFFF"/>
                </a:solidFill>
                <a:latin typeface="Poppins"/>
              </a:rPr>
              <a:t>Department of Biotechnology, Graduate School of Engineering, </a:t>
            </a:r>
            <a:r>
              <a:rPr lang="en-US" sz="3600" b="1" dirty="0">
                <a:solidFill>
                  <a:srgbClr val="FFFFFF"/>
                </a:solidFill>
                <a:latin typeface="Poppins"/>
              </a:rPr>
              <a:t>Osaka University, Japan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1791" y="8488451"/>
            <a:ext cx="8381315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Held by: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Biodiversity Center Kasetsart University and </a:t>
            </a:r>
          </a:p>
          <a:p>
            <a:pPr>
              <a:lnSpc>
                <a:spcPts val="3000"/>
              </a:lnSpc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Department of Microbiology, </a:t>
            </a:r>
            <a:r>
              <a:rPr lang="th-TH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Faculty of Science, Kasetsart University, Thailand in collaboration with the International Center for Biotechnology (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ICBiotech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) and </a:t>
            </a:r>
            <a:b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</a:b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 panose="020B0604020202020204" charset="0"/>
                <a:cs typeface="Poppins" panose="020B0604020202020204" charset="0"/>
              </a:rPr>
              <a:t>Koji Laboratory, Osaka University,  Japan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8956883" y="7649730"/>
            <a:ext cx="2905458" cy="2905458"/>
            <a:chOff x="6374869" y="7647805"/>
            <a:chExt cx="2905458" cy="2905458"/>
          </a:xfrm>
        </p:grpSpPr>
        <p:sp>
          <p:nvSpPr>
            <p:cNvPr id="22" name="Freeform 22"/>
            <p:cNvSpPr/>
            <p:nvPr/>
          </p:nvSpPr>
          <p:spPr>
            <a:xfrm>
              <a:off x="6374869" y="7647805"/>
              <a:ext cx="2905458" cy="2905458"/>
            </a:xfrm>
            <a:custGeom>
              <a:avLst/>
              <a:gdLst/>
              <a:ahLst/>
              <a:cxnLst/>
              <a:rect l="l" t="t" r="r" b="b"/>
              <a:pathLst>
                <a:path w="2905458" h="2905458">
                  <a:moveTo>
                    <a:pt x="0" y="0"/>
                  </a:moveTo>
                  <a:lnTo>
                    <a:pt x="2905458" y="0"/>
                  </a:lnTo>
                  <a:lnTo>
                    <a:pt x="2905458" y="2905458"/>
                  </a:lnTo>
                  <a:lnTo>
                    <a:pt x="0" y="2905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6408743" y="7693724"/>
              <a:ext cx="2782114" cy="410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6"/>
                </a:lnSpc>
                <a:spcBef>
                  <a:spcPct val="0"/>
                </a:spcBef>
              </a:pPr>
              <a:r>
                <a:rPr lang="en-US" sz="2400" b="1" spc="-42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FREE REGISTRATION 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805583" y="7199830"/>
            <a:ext cx="4056717" cy="4532093"/>
            <a:chOff x="9692230" y="7199830"/>
            <a:chExt cx="4056717" cy="4532093"/>
          </a:xfrm>
        </p:grpSpPr>
        <p:sp>
          <p:nvSpPr>
            <p:cNvPr id="23" name="Freeform 23"/>
            <p:cNvSpPr/>
            <p:nvPr/>
          </p:nvSpPr>
          <p:spPr>
            <a:xfrm>
              <a:off x="9975770" y="7622842"/>
              <a:ext cx="2905458" cy="2905458"/>
            </a:xfrm>
            <a:custGeom>
              <a:avLst/>
              <a:gdLst/>
              <a:ahLst/>
              <a:cxnLst/>
              <a:rect l="l" t="t" r="r" b="b"/>
              <a:pathLst>
                <a:path w="2905458" h="2905458">
                  <a:moveTo>
                    <a:pt x="0" y="0"/>
                  </a:moveTo>
                  <a:lnTo>
                    <a:pt x="2905458" y="0"/>
                  </a:lnTo>
                  <a:lnTo>
                    <a:pt x="2905458" y="2905458"/>
                  </a:lnTo>
                  <a:lnTo>
                    <a:pt x="0" y="2905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grpSp>
          <p:nvGrpSpPr>
            <p:cNvPr id="24" name="Group 24"/>
            <p:cNvGrpSpPr/>
            <p:nvPr/>
          </p:nvGrpSpPr>
          <p:grpSpPr>
            <a:xfrm>
              <a:off x="9692230" y="7199830"/>
              <a:ext cx="4056717" cy="4532093"/>
              <a:chOff x="0" y="-95250"/>
              <a:chExt cx="812800" cy="90805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64980" y="-7042"/>
                <a:ext cx="569524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569524" h="106872">
                    <a:moveTo>
                      <a:pt x="0" y="0"/>
                    </a:moveTo>
                    <a:lnTo>
                      <a:pt x="569524" y="0"/>
                    </a:lnTo>
                    <a:lnTo>
                      <a:pt x="569524" y="106872"/>
                    </a:lnTo>
                    <a:lnTo>
                      <a:pt x="0" y="106872"/>
                    </a:lnTo>
                    <a:close/>
                  </a:path>
                </a:pathLst>
              </a:custGeom>
              <a:solidFill>
                <a:srgbClr val="286A7C"/>
              </a:solidFill>
            </p:spPr>
            <p:txBody>
              <a:bodyPr/>
              <a:lstStyle/>
              <a:p>
                <a:endParaRPr lang="th-TH">
                  <a:latin typeface="Arial Narrow" panose="020B0606020202030204" pitchFamily="34" charset="0"/>
                </a:endParaRPr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4677"/>
                  </a:lnSpc>
                </a:pPr>
                <a:endParaRPr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27" name="Freeform 27"/>
            <p:cNvSpPr/>
            <p:nvPr/>
          </p:nvSpPr>
          <p:spPr>
            <a:xfrm>
              <a:off x="10385002" y="8332449"/>
              <a:ext cx="2105625" cy="2050616"/>
            </a:xfrm>
            <a:custGeom>
              <a:avLst/>
              <a:gdLst/>
              <a:ahLst/>
              <a:cxnLst/>
              <a:rect l="l" t="t" r="r" b="b"/>
              <a:pathLst>
                <a:path w="2105625" h="2050616">
                  <a:moveTo>
                    <a:pt x="0" y="0"/>
                  </a:moveTo>
                  <a:lnTo>
                    <a:pt x="2105625" y="0"/>
                  </a:lnTo>
                  <a:lnTo>
                    <a:pt x="2105625" y="2050616"/>
                  </a:lnTo>
                  <a:lnTo>
                    <a:pt x="0" y="2050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l="-4615" t="-5765" r="-4038" b="-5802"/>
              </a:stretch>
            </a:blipFill>
          </p:spPr>
          <p:txBody>
            <a:bodyPr/>
            <a:lstStyle/>
            <a:p>
              <a:endParaRPr lang="th-TH" dirty="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0022914" y="7712115"/>
              <a:ext cx="2782114" cy="3722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56"/>
                </a:lnSpc>
                <a:spcBef>
                  <a:spcPct val="0"/>
                </a:spcBef>
              </a:pPr>
              <a:r>
                <a:rPr lang="en-US" sz="2254" b="1" spc="-42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WEBEX MEETING 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37501" y="1082109"/>
            <a:ext cx="9714798" cy="1238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50"/>
              </a:lnSpc>
            </a:pP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"/>
              </a:rPr>
              <a:t>KASETSART UNIVERSITY - OSAKA UNIVERSITY COLLABORATION FOR BIORESOURCE TECHNOLOGY</a:t>
            </a:r>
          </a:p>
        </p:txBody>
      </p:sp>
      <p:sp>
        <p:nvSpPr>
          <p:cNvPr id="48" name="TextBox 33"/>
          <p:cNvSpPr txBox="1"/>
          <p:nvPr/>
        </p:nvSpPr>
        <p:spPr>
          <a:xfrm>
            <a:off x="338082" y="1659222"/>
            <a:ext cx="4722889" cy="4850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15"/>
              </a:lnSpc>
            </a:pPr>
            <a:r>
              <a:rPr lang="en-US" sz="4400" dirty="0">
                <a:solidFill>
                  <a:srgbClr val="FFD03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-Bold"/>
              </a:rPr>
              <a:t>Special Seminar</a:t>
            </a:r>
            <a:endParaRPr lang="en-US" sz="4400" cap="all" dirty="0">
              <a:solidFill>
                <a:srgbClr val="FFD03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-Bold"/>
            </a:endParaRPr>
          </a:p>
        </p:txBody>
      </p:sp>
      <p:pic>
        <p:nvPicPr>
          <p:cNvPr id="1026" name="Picture 2" descr="大阪大学生物工学国際交流センター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5700" y="-93980"/>
            <a:ext cx="2556662" cy="1097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781" y="-118568"/>
            <a:ext cx="2612388" cy="1106424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086F26EF-2D1B-B0BF-3D28-D3B6801BEC2C}"/>
              </a:ext>
            </a:extLst>
          </p:cNvPr>
          <p:cNvSpPr/>
          <p:nvPr/>
        </p:nvSpPr>
        <p:spPr>
          <a:xfrm>
            <a:off x="12074651" y="7118391"/>
            <a:ext cx="3020052" cy="514309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number : 2516 057 6883</a:t>
            </a:r>
          </a:p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 password: </a:t>
            </a:r>
            <a:r>
              <a:rPr lang="en-U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KUOUseminar</a:t>
            </a:r>
            <a:endParaRPr lang="th-TH" sz="1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0DBEE8D9-F69E-EEF1-7DD1-550C96D8A9A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18543" y="-99042"/>
            <a:ext cx="1095876" cy="10822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114</Words>
  <Application>Microsoft Office PowerPoint</Application>
  <PresentationFormat>ユーザー設定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Calibri</vt:lpstr>
      <vt:lpstr>Arial</vt:lpstr>
      <vt:lpstr>Poppins Semi-Bold</vt:lpstr>
      <vt:lpstr>Poppins</vt:lpstr>
      <vt:lpstr>Poppins Ultra-Bold Italics</vt:lpstr>
      <vt:lpstr>Poppins Ultra-Bold</vt:lpstr>
      <vt:lpstr>Arial Narrow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สำเนาของ Poster seminar 1</dc:title>
  <dc:creator>Savitree</dc:creator>
  <cp:lastModifiedBy>楠本　憲一</cp:lastModifiedBy>
  <cp:revision>23</cp:revision>
  <dcterms:created xsi:type="dcterms:W3CDTF">2006-08-16T00:00:00Z</dcterms:created>
  <dcterms:modified xsi:type="dcterms:W3CDTF">2023-10-04T00:36:22Z</dcterms:modified>
  <dc:identifier>DAFwG228pTI</dc:identifier>
</cp:coreProperties>
</file>